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2" r:id="rId50"/>
    <p:sldId id="313" r:id="rId51"/>
    <p:sldId id="314" r:id="rId52"/>
    <p:sldId id="315" r:id="rId53"/>
    <p:sldId id="26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4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9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00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5895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28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5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58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559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47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9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77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50000">
              <a:schemeClr val="accent2"/>
            </a:gs>
            <a:gs pos="100000">
              <a:schemeClr val="accent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1F7B-0C96-49B7-BB03-29AB0B73B640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3F58-AF5F-4FE2-9C7E-DA9D3F7CC1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51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33165" y="6378300"/>
            <a:ext cx="1193158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978319" y="2615184"/>
            <a:ext cx="10241280" cy="16824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Shoreline Assessment and Clean-up</a:t>
            </a:r>
          </a:p>
        </p:txBody>
      </p:sp>
    </p:spTree>
    <p:extLst>
      <p:ext uri="{BB962C8B-B14F-4D97-AF65-F5344CB8AC3E}">
        <p14:creationId xmlns:p14="http://schemas.microsoft.com/office/powerpoint/2010/main" val="36748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08760" y="130175"/>
            <a:ext cx="906170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Shoreline Mapping</a:t>
            </a:r>
          </a:p>
        </p:txBody>
      </p:sp>
      <p:pic>
        <p:nvPicPr>
          <p:cNvPr id="6" name="Content Placeholder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7747" y="890588"/>
            <a:ext cx="7475538" cy="5219700"/>
          </a:xfrm>
          <a:prstGeom prst="rect">
            <a:avLst/>
          </a:prstGeom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8495348" y="1341438"/>
            <a:ext cx="1885950" cy="2676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dirty="0">
                <a:latin typeface="+mn-lt"/>
              </a:rPr>
              <a:t>Example of shoreline mapping and environ-mental sensitivity using ESI </a:t>
            </a:r>
          </a:p>
        </p:txBody>
      </p:sp>
      <p:sp>
        <p:nvSpPr>
          <p:cNvPr id="8" name="TextBox 7">
            <a:extLst/>
          </p:cNvPr>
          <p:cNvSpPr txBox="1"/>
          <p:nvPr/>
        </p:nvSpPr>
        <p:spPr>
          <a:xfrm>
            <a:off x="886968" y="6075226"/>
            <a:ext cx="8135938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1600" dirty="0">
                <a:solidFill>
                  <a:schemeClr val="bg1"/>
                </a:solidFill>
                <a:latin typeface="+mn-lt"/>
              </a:rPr>
              <a:t>Source: IPIECA/IMO/IOGP. Sensitivity Mapping for Oil Spill Response</a:t>
            </a:r>
            <a:endParaRPr lang="en-GB" sz="1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88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603"/>
          <p:cNvSpPr txBox="1">
            <a:spLocks/>
          </p:cNvSpPr>
          <p:nvPr/>
        </p:nvSpPr>
        <p:spPr bwMode="gray">
          <a:xfrm>
            <a:off x="1463040" y="130175"/>
            <a:ext cx="8229600" cy="561975"/>
          </a:xfrm>
          <a:prstGeom prst="rect">
            <a:avLst/>
          </a:prstGeom>
        </p:spPr>
        <p:txBody>
          <a:bodyPr lIns="92075" tIns="46038" rIns="92075" bIns="46038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/>
              <a:t> Describe Oiling </a:t>
            </a:r>
            <a:r>
              <a:rPr lang="en-US" altLang="en-US" sz="4000" b="1" dirty="0"/>
              <a:t>C</a:t>
            </a:r>
            <a:r>
              <a:rPr lang="en-US" altLang="en-US" sz="4000" b="1" dirty="0" smtClean="0"/>
              <a:t>onditions</a:t>
            </a: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1761490" y="1268413"/>
            <a:ext cx="7416800" cy="41211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000" indent="-342000">
              <a:spcBef>
                <a:spcPts val="78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ea typeface="MS PGothic" panose="020B0600070205080204" pitchFamily="34" charset="-128"/>
              </a:rPr>
              <a:t>Surface oil distribution</a:t>
            </a:r>
          </a:p>
          <a:p>
            <a:pPr marL="342000" indent="-342000">
              <a:spcBef>
                <a:spcPts val="78"/>
              </a:spcBef>
              <a:buFont typeface="Arial" pitchFamily="34" charset="0"/>
              <a:buChar char="•"/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  <a:p>
            <a:pPr marL="342000" indent="-342000">
              <a:spcBef>
                <a:spcPts val="78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ea typeface="MS PGothic" panose="020B0600070205080204" pitchFamily="34" charset="-128"/>
              </a:rPr>
              <a:t>Surface oil thickness</a:t>
            </a:r>
          </a:p>
          <a:p>
            <a:pPr marL="342000" indent="-342000">
              <a:spcBef>
                <a:spcPts val="78"/>
              </a:spcBef>
              <a:buFont typeface="Arial" pitchFamily="34" charset="0"/>
              <a:buChar char="•"/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  <a:p>
            <a:pPr marL="342000" indent="-342000">
              <a:spcBef>
                <a:spcPts val="78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ea typeface="MS PGothic" panose="020B0600070205080204" pitchFamily="34" charset="-128"/>
              </a:rPr>
              <a:t>Oil character</a:t>
            </a:r>
          </a:p>
          <a:p>
            <a:pPr marL="342000" indent="-342000">
              <a:spcBef>
                <a:spcPts val="78"/>
              </a:spcBef>
              <a:buFont typeface="Arial" pitchFamily="34" charset="0"/>
              <a:buChar char="•"/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  <a:p>
            <a:pPr marL="342000" indent="-342000">
              <a:spcBef>
                <a:spcPts val="78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ea typeface="MS PGothic" panose="020B0600070205080204" pitchFamily="34" charset="-128"/>
              </a:rPr>
              <a:t>Subsurface oil</a:t>
            </a:r>
          </a:p>
          <a:p>
            <a:pPr marL="342000" indent="-342000">
              <a:spcBef>
                <a:spcPts val="78"/>
              </a:spcBef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12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603"/>
          <p:cNvSpPr txBox="1">
            <a:spLocks/>
          </p:cNvSpPr>
          <p:nvPr/>
        </p:nvSpPr>
        <p:spPr bwMode="gray">
          <a:xfrm>
            <a:off x="1316736" y="130175"/>
            <a:ext cx="9413586" cy="561975"/>
          </a:xfrm>
          <a:prstGeom prst="rect">
            <a:avLst/>
          </a:prstGeom>
        </p:spPr>
        <p:txBody>
          <a:bodyPr lIns="92075" tIns="46038" rIns="92075" bIns="46038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/>
              <a:t> SCAT Team</a:t>
            </a:r>
          </a:p>
        </p:txBody>
      </p:sp>
      <p:sp>
        <p:nvSpPr>
          <p:cNvPr id="6" name="Rectangle 5">
            <a:extLst/>
          </p:cNvPr>
          <p:cNvSpPr/>
          <p:nvPr/>
        </p:nvSpPr>
        <p:spPr>
          <a:xfrm>
            <a:off x="1390142" y="1297422"/>
            <a:ext cx="9555226" cy="6091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000" indent="-342000" algn="just">
              <a:spcBef>
                <a:spcPts val="78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ea typeface="MS PGothic" panose="020B0600070205080204" pitchFamily="34" charset="-128"/>
              </a:rPr>
              <a:t>Made up of representatives for key </a:t>
            </a:r>
            <a:r>
              <a:rPr lang="en-US" sz="3200" dirty="0" smtClean="0">
                <a:latin typeface="+mn-lt"/>
                <a:ea typeface="MS PGothic" panose="020B0600070205080204" pitchFamily="34" charset="-128"/>
              </a:rPr>
              <a:t>stakeholders</a:t>
            </a:r>
          </a:p>
          <a:p>
            <a:pPr marL="342000" indent="-342000" algn="just">
              <a:spcBef>
                <a:spcPts val="78"/>
              </a:spcBef>
              <a:buFont typeface="Arial" pitchFamily="34" charset="0"/>
              <a:buChar char="•"/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  <a:p>
            <a:pPr marL="342000" indent="-342000" algn="just">
              <a:spcBef>
                <a:spcPts val="78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ea typeface="MS PGothic" panose="020B0600070205080204" pitchFamily="34" charset="-128"/>
              </a:rPr>
              <a:t>Kept to a manageable </a:t>
            </a:r>
            <a:r>
              <a:rPr lang="en-US" sz="3200" dirty="0" smtClean="0">
                <a:latin typeface="+mn-lt"/>
                <a:ea typeface="MS PGothic" panose="020B0600070205080204" pitchFamily="34" charset="-128"/>
              </a:rPr>
              <a:t>size</a:t>
            </a:r>
          </a:p>
          <a:p>
            <a:pPr marL="342000" indent="-342000" algn="just">
              <a:spcBef>
                <a:spcPts val="78"/>
              </a:spcBef>
              <a:buFont typeface="Arial" pitchFamily="34" charset="0"/>
              <a:buChar char="•"/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  <a:p>
            <a:pPr marL="342000" indent="-342000" algn="just">
              <a:spcBef>
                <a:spcPts val="78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ea typeface="MS PGothic" panose="020B0600070205080204" pitchFamily="34" charset="-128"/>
              </a:rPr>
              <a:t>Team members consult on oiling conditions for each segment and gain consensus to ensure an accurate unbiased view</a:t>
            </a:r>
          </a:p>
          <a:p>
            <a:pPr marL="342000" indent="-342000" algn="just">
              <a:spcBef>
                <a:spcPts val="78"/>
              </a:spcBef>
              <a:buFont typeface="Arial" pitchFamily="34" charset="0"/>
              <a:buChar char="•"/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  <a:p>
            <a:pPr marL="342000" indent="-342000" algn="just">
              <a:spcBef>
                <a:spcPts val="78"/>
              </a:spcBef>
              <a:buFont typeface="Arial" pitchFamily="34" charset="0"/>
              <a:buChar char="•"/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  <a:p>
            <a:pPr marL="342000" indent="-342000" algn="just">
              <a:spcBef>
                <a:spcPts val="78"/>
              </a:spcBef>
              <a:buFont typeface="Arial" pitchFamily="34" charset="0"/>
              <a:buChar char="•"/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  <a:p>
            <a:pPr algn="just"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  <a:p>
            <a:pPr algn="just">
              <a:defRPr/>
            </a:pPr>
            <a:endParaRPr lang="en-US" sz="3200" dirty="0">
              <a:latin typeface="+mn-lt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2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33856" y="130175"/>
            <a:ext cx="1030528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SCAT Management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33856" y="1237234"/>
            <a:ext cx="1030528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CA" altLang="en-US" sz="3200" dirty="0" smtClean="0"/>
              <a:t>SCAT coordinator </a:t>
            </a:r>
          </a:p>
          <a:p>
            <a:pPr>
              <a:buNone/>
            </a:pPr>
            <a:r>
              <a:rPr lang="en-US" altLang="en-US" sz="3200" dirty="0"/>
              <a:t>Manages the team</a:t>
            </a:r>
            <a:r>
              <a:rPr lang="en-US" altLang="fr-FR" sz="3200" dirty="0"/>
              <a:t>’</a:t>
            </a:r>
            <a:r>
              <a:rPr lang="en-US" altLang="en-US" sz="3200" dirty="0"/>
              <a:t>s activities and coordinates with:</a:t>
            </a:r>
          </a:p>
          <a:p>
            <a:pPr marL="539750" lvl="2" indent="-447675">
              <a:lnSpc>
                <a:spcPct val="150000"/>
              </a:lnSpc>
            </a:pPr>
            <a:r>
              <a:rPr lang="en-US" altLang="en-US" sz="2800" dirty="0" smtClean="0"/>
              <a:t>Shoreline operations</a:t>
            </a:r>
          </a:p>
          <a:p>
            <a:pPr marL="539750" lvl="2" indent="-447675">
              <a:lnSpc>
                <a:spcPct val="150000"/>
              </a:lnSpc>
            </a:pPr>
            <a:r>
              <a:rPr lang="en-US" altLang="en-US" sz="2800" dirty="0" smtClean="0"/>
              <a:t>Documentation</a:t>
            </a:r>
          </a:p>
          <a:p>
            <a:pPr marL="539750" lvl="2" indent="-447675">
              <a:lnSpc>
                <a:spcPct val="150000"/>
              </a:lnSpc>
            </a:pPr>
            <a:r>
              <a:rPr lang="en-US" altLang="en-US" sz="2800" dirty="0" smtClean="0"/>
              <a:t>Logistics/Air ops</a:t>
            </a:r>
          </a:p>
          <a:p>
            <a:pPr lvl="1">
              <a:buFont typeface="Arial" panose="020B0604020202020204" pitchFamily="34" charset="0"/>
              <a:buNone/>
            </a:pP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417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4399" y="130175"/>
            <a:ext cx="1004290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 SCAT Management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5732" y="1160187"/>
            <a:ext cx="10381932" cy="3731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r>
              <a:rPr lang="en-CA" altLang="en-US" sz="3200" dirty="0" smtClean="0"/>
              <a:t>SCAT Logistics coordinator</a:t>
            </a:r>
          </a:p>
          <a:p>
            <a:pPr marL="539750" lvl="1" indent="-82550">
              <a:buFont typeface="Arial" panose="020B0604020202020204" pitchFamily="34" charset="0"/>
              <a:buNone/>
            </a:pPr>
            <a:r>
              <a:rPr lang="en-US" altLang="en-US" sz="3200" dirty="0" smtClean="0"/>
              <a:t>Takes care of the day-to-day field/office needs of the SCAT teams with respect to: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sz="3200" dirty="0" smtClean="0"/>
          </a:p>
          <a:p>
            <a:pPr lvl="2" indent="-512763"/>
            <a:r>
              <a:rPr lang="en-US" altLang="en-US" sz="3200" dirty="0" smtClean="0"/>
              <a:t>Logistics – transportation, meals, water, supplies, field equipment</a:t>
            </a:r>
          </a:p>
          <a:p>
            <a:pPr lvl="2" indent="-512763"/>
            <a:r>
              <a:rPr lang="en-US" altLang="en-US" sz="3200" dirty="0" smtClean="0"/>
              <a:t>Safety – PPE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424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63039" y="130175"/>
            <a:ext cx="9538719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SCAT Management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302036" y="1342749"/>
            <a:ext cx="986072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charset="0"/>
              <a:buNone/>
              <a:defRPr/>
            </a:pPr>
            <a:r>
              <a:rPr lang="en-CA" sz="3200" dirty="0" smtClean="0">
                <a:ea typeface="MS PGothic" pitchFamily="34" charset="-128"/>
              </a:rPr>
              <a:t>SCAT Data manager</a:t>
            </a:r>
          </a:p>
          <a:p>
            <a:pPr marL="447675" lvl="1" indent="0">
              <a:buFont typeface="Arial" charset="0"/>
              <a:buNone/>
              <a:defRPr/>
            </a:pPr>
            <a:r>
              <a:rPr lang="en-US" altLang="en-US" sz="3200" dirty="0" smtClean="0">
                <a:ea typeface="MS PGothic" pitchFamily="34" charset="-128"/>
              </a:rPr>
              <a:t>Handles incoming field data, QA/QC and output products as required</a:t>
            </a:r>
          </a:p>
          <a:p>
            <a:pPr>
              <a:buFont typeface="Arial" charset="0"/>
              <a:buNone/>
              <a:defRPr/>
            </a:pPr>
            <a:endParaRPr lang="en-US" altLang="en-US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79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3584" y="93938"/>
            <a:ext cx="945552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Stages of Shoreline </a:t>
            </a:r>
            <a:r>
              <a:rPr lang="en-CA" altLang="en-US" sz="4000" b="1" dirty="0"/>
              <a:t>C</a:t>
            </a:r>
            <a:r>
              <a:rPr lang="en-CA" altLang="en-US" sz="4000" b="1" dirty="0" smtClean="0"/>
              <a:t>lean-up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335024" y="1081786"/>
            <a:ext cx="969264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1800"/>
              </a:spcAft>
              <a:buFont typeface="Wingdings 3" panose="05040102010807070707" pitchFamily="18" charset="2"/>
              <a:buNone/>
              <a:defRPr/>
            </a:pPr>
            <a:r>
              <a:rPr lang="en-GB" altLang="en-US" dirty="0" smtClean="0">
                <a:ea typeface="MS PGothic" pitchFamily="34" charset="-128"/>
              </a:rPr>
              <a:t>Normally not an emergency – a project lasting weeks, months, years.</a:t>
            </a:r>
          </a:p>
          <a:p>
            <a:pPr algn="just">
              <a:defRPr/>
            </a:pPr>
            <a:r>
              <a:rPr lang="en-GB" altLang="en-US" dirty="0" smtClean="0">
                <a:ea typeface="MS PGothic" pitchFamily="34" charset="-128"/>
              </a:rPr>
              <a:t> Stage 1. Removal of gross pollution and bulk oil</a:t>
            </a:r>
          </a:p>
          <a:p>
            <a:pPr algn="just">
              <a:defRPr/>
            </a:pPr>
            <a:endParaRPr lang="en-GB" altLang="en-US" dirty="0" smtClean="0">
              <a:ea typeface="MS PGothic" pitchFamily="34" charset="-128"/>
            </a:endParaRPr>
          </a:p>
          <a:p>
            <a:pPr algn="just">
              <a:defRPr/>
            </a:pPr>
            <a:r>
              <a:rPr lang="en-GB" altLang="en-US" dirty="0" smtClean="0">
                <a:ea typeface="MS PGothic" pitchFamily="34" charset="-128"/>
              </a:rPr>
              <a:t> Stage 2. Removal of remaining stranded oil and oiled shoreline materials/debris</a:t>
            </a:r>
          </a:p>
          <a:p>
            <a:pPr algn="just">
              <a:defRPr/>
            </a:pPr>
            <a:endParaRPr lang="en-GB" altLang="en-US" dirty="0" smtClean="0">
              <a:ea typeface="MS PGothic" pitchFamily="34" charset="-128"/>
            </a:endParaRPr>
          </a:p>
          <a:p>
            <a:pPr algn="just">
              <a:defRPr/>
            </a:pPr>
            <a:r>
              <a:rPr lang="en-GB" altLang="en-US" dirty="0" smtClean="0">
                <a:ea typeface="MS PGothic" pitchFamily="34" charset="-128"/>
              </a:rPr>
              <a:t> Stage 3. Final polishing/aesthetic treatment</a:t>
            </a:r>
          </a:p>
          <a:p>
            <a:pPr marL="0" indent="0" algn="just">
              <a:spcAft>
                <a:spcPts val="1800"/>
              </a:spcAft>
              <a:buFont typeface="Wingdings 3" panose="05040102010807070707" pitchFamily="18" charset="2"/>
              <a:buNone/>
              <a:defRPr/>
            </a:pPr>
            <a:endParaRPr lang="en-GB" altLang="en-US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63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23275" y="1292416"/>
            <a:ext cx="9782111" cy="32289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altLang="en-US" sz="3200" dirty="0" smtClean="0"/>
              <a:t>Overall objective of shoreline treatment is to</a:t>
            </a:r>
          </a:p>
          <a:p>
            <a:pPr lvl="1" algn="just">
              <a:lnSpc>
                <a:spcPct val="150000"/>
              </a:lnSpc>
            </a:pPr>
            <a:r>
              <a:rPr lang="en-CA" altLang="en-US" sz="2800" dirty="0" smtClean="0"/>
              <a:t>remove the oil or</a:t>
            </a:r>
          </a:p>
          <a:p>
            <a:pPr lvl="1" algn="just">
              <a:lnSpc>
                <a:spcPct val="150000"/>
              </a:lnSpc>
            </a:pPr>
            <a:r>
              <a:rPr lang="en-CA" altLang="en-US" sz="2800" dirty="0" smtClean="0"/>
              <a:t>to accelerate the natural recovery and</a:t>
            </a:r>
          </a:p>
          <a:p>
            <a:pPr lvl="1" algn="just">
              <a:lnSpc>
                <a:spcPct val="150000"/>
              </a:lnSpc>
            </a:pPr>
            <a:r>
              <a:rPr lang="en-CA" altLang="en-US" sz="2800" dirty="0" smtClean="0"/>
              <a:t>avoid causing more damage by clean-up operations</a:t>
            </a:r>
          </a:p>
          <a:p>
            <a:pPr algn="just">
              <a:lnSpc>
                <a:spcPct val="150000"/>
              </a:lnSpc>
            </a:pPr>
            <a:endParaRPr lang="en-CA" alt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81544" y="42207"/>
            <a:ext cx="10065575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 </a:t>
            </a:r>
            <a:r>
              <a:rPr lang="en-CA" altLang="en-US" sz="4000" b="1" dirty="0" smtClean="0"/>
              <a:t>Treatment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4478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5282" y="24904"/>
            <a:ext cx="8576894" cy="64260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b="1" dirty="0" smtClean="0"/>
              <a:t> </a:t>
            </a:r>
            <a:r>
              <a:rPr lang="en-CA" altLang="en-US" sz="4000" b="1" dirty="0" smtClean="0"/>
              <a:t>Treatment Recommendations</a:t>
            </a:r>
          </a:p>
        </p:txBody>
      </p:sp>
      <p:sp>
        <p:nvSpPr>
          <p:cNvPr id="6" name="Content Placeholder 3">
            <a:extLst/>
          </p:cNvPr>
          <p:cNvSpPr txBox="1">
            <a:spLocks/>
          </p:cNvSpPr>
          <p:nvPr/>
        </p:nvSpPr>
        <p:spPr>
          <a:xfrm>
            <a:off x="1108520" y="1052513"/>
            <a:ext cx="10178605" cy="58934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spcBef>
                <a:spcPts val="78"/>
              </a:spcBef>
              <a:buFont typeface="Arial" panose="020B0604020202020204" pitchFamily="34" charset="0"/>
              <a:buNone/>
              <a:defRPr/>
            </a:pPr>
            <a:r>
              <a:rPr lang="en-US" dirty="0" smtClean="0">
                <a:ea typeface="MS PGothic" pitchFamily="34" charset="-128"/>
                <a:cs typeface="ＭＳ Ｐゴシック" charset="0"/>
              </a:rPr>
              <a:t>In order to make shoreline treatment recommendations:</a:t>
            </a:r>
          </a:p>
          <a:p>
            <a:pPr marL="342000" indent="-342000">
              <a:spcBef>
                <a:spcPts val="78"/>
              </a:spcBef>
              <a:buFont typeface="Arial" panose="020B0604020202020204" pitchFamily="34" charset="0"/>
              <a:buNone/>
              <a:defRPr/>
            </a:pPr>
            <a:endParaRPr lang="en-US" dirty="0" smtClean="0">
              <a:ea typeface="MS PGothic" pitchFamily="34" charset="-128"/>
              <a:cs typeface="ＭＳ Ｐゴシック" charset="0"/>
            </a:endParaRPr>
          </a:p>
          <a:p>
            <a:pPr marL="342000" indent="-342000">
              <a:spcBef>
                <a:spcPts val="78"/>
              </a:spcBef>
              <a:defRPr/>
            </a:pPr>
            <a:r>
              <a:rPr lang="en-US" dirty="0" smtClean="0">
                <a:ea typeface="MS PGothic" pitchFamily="34" charset="-128"/>
                <a:cs typeface="ＭＳ Ｐゴシック" charset="0"/>
              </a:rPr>
              <a:t>Endpoints must be determined </a:t>
            </a:r>
          </a:p>
          <a:p>
            <a:pPr marL="342000" indent="-342000">
              <a:spcBef>
                <a:spcPts val="78"/>
              </a:spcBef>
              <a:buFont typeface="Arial" panose="020B0604020202020204" pitchFamily="34" charset="0"/>
              <a:buNone/>
              <a:defRPr/>
            </a:pPr>
            <a:endParaRPr lang="en-US" dirty="0" smtClean="0">
              <a:ea typeface="MS PGothic" pitchFamily="34" charset="-128"/>
              <a:cs typeface="ＭＳ Ｐゴシック" charset="0"/>
            </a:endParaRPr>
          </a:p>
          <a:p>
            <a:pPr marL="342000" indent="-342000">
              <a:spcBef>
                <a:spcPts val="78"/>
              </a:spcBef>
              <a:defRPr/>
            </a:pPr>
            <a:r>
              <a:rPr lang="en-US" dirty="0" smtClean="0">
                <a:ea typeface="MS PGothic" pitchFamily="34" charset="-128"/>
                <a:cs typeface="ＭＳ Ｐゴシック" charset="0"/>
              </a:rPr>
              <a:t>Treatment methods are based on shoreline type and oil </a:t>
            </a:r>
            <a:r>
              <a:rPr lang="en-GB" dirty="0" smtClean="0">
                <a:ea typeface="MS PGothic" pitchFamily="34" charset="-128"/>
                <a:cs typeface="ＭＳ Ｐゴシック" charset="0"/>
              </a:rPr>
              <a:t>behaviour</a:t>
            </a:r>
          </a:p>
          <a:p>
            <a:pPr marL="342000" indent="-342000">
              <a:spcBef>
                <a:spcPts val="78"/>
              </a:spcBef>
              <a:buFont typeface="Arial" charset="0"/>
              <a:buNone/>
              <a:defRPr/>
            </a:pPr>
            <a:endParaRPr lang="en-US" dirty="0" smtClean="0">
              <a:ea typeface="MS PGothic" pitchFamily="34" charset="-128"/>
              <a:cs typeface="ＭＳ Ｐゴシック" charset="0"/>
            </a:endParaRPr>
          </a:p>
          <a:p>
            <a:pPr marL="342000" indent="-342000">
              <a:spcBef>
                <a:spcPts val="78"/>
              </a:spcBef>
              <a:defRPr/>
            </a:pPr>
            <a:r>
              <a:rPr lang="en-US" dirty="0" smtClean="0">
                <a:ea typeface="MS PGothic" pitchFamily="34" charset="-128"/>
                <a:cs typeface="ＭＳ Ｐゴシック" charset="0"/>
              </a:rPr>
              <a:t>Consider net environmental benefit when making recommendations</a:t>
            </a:r>
          </a:p>
          <a:p>
            <a:pPr marL="342000" indent="-342000">
              <a:spcBef>
                <a:spcPts val="78"/>
              </a:spcBef>
              <a:defRPr/>
            </a:pPr>
            <a:endParaRPr lang="en-US" dirty="0" smtClean="0">
              <a:ea typeface="MS PGothic" pitchFamily="34" charset="-128"/>
              <a:cs typeface="ＭＳ Ｐゴシック" charset="0"/>
            </a:endParaRPr>
          </a:p>
          <a:p>
            <a:pPr marL="342000" indent="-342000">
              <a:spcBef>
                <a:spcPts val="78"/>
              </a:spcBef>
              <a:defRPr/>
            </a:pPr>
            <a:endParaRPr lang="en-US" dirty="0" smtClean="0">
              <a:ea typeface="MS PGothic" pitchFamily="34" charset="-128"/>
              <a:cs typeface="ＭＳ Ｐゴシック" charset="0"/>
            </a:endParaRPr>
          </a:p>
          <a:p>
            <a:pPr marL="342000" indent="-342000">
              <a:spcBef>
                <a:spcPts val="78"/>
              </a:spcBef>
              <a:defRPr/>
            </a:pPr>
            <a:endParaRPr lang="en-US" dirty="0" smtClean="0">
              <a:ea typeface="MS PGothic" pitchFamily="34" charset="-128"/>
              <a:cs typeface="ＭＳ Ｐゴシック" charset="0"/>
            </a:endParaRPr>
          </a:p>
          <a:p>
            <a:pPr>
              <a:buFont typeface="Arial" charset="0"/>
              <a:buChar char="•"/>
              <a:defRPr/>
            </a:pPr>
            <a:endParaRPr lang="en-US" dirty="0" smtClean="0">
              <a:ea typeface="MS PGothic" pitchFamily="34" charset="-128"/>
              <a:cs typeface="ＭＳ Ｐゴシック" charset="0"/>
            </a:endParaRPr>
          </a:p>
          <a:p>
            <a:pPr>
              <a:buFont typeface="Arial" charset="0"/>
              <a:buChar char="•"/>
              <a:defRPr/>
            </a:pPr>
            <a:endParaRPr lang="en-US" dirty="0">
              <a:ea typeface="MS PGothic" pitchFamily="34" charset="-128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03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335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Shoreline Treatment </a:t>
            </a:r>
            <a:r>
              <a:rPr lang="en-CA" altLang="en-US" sz="4000" b="1" dirty="0"/>
              <a:t>M</a:t>
            </a:r>
            <a:r>
              <a:rPr lang="en-CA" altLang="en-US" sz="4000" b="1" dirty="0" smtClean="0"/>
              <a:t>ethods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44752" y="1182688"/>
            <a:ext cx="8229600" cy="3876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altLang="en-US" sz="3200" dirty="0" smtClean="0"/>
              <a:t>Natural recovery</a:t>
            </a:r>
          </a:p>
          <a:p>
            <a:pPr lvl="1"/>
            <a:endParaRPr lang="en-CA" altLang="en-US" sz="1800" dirty="0" smtClean="0"/>
          </a:p>
          <a:p>
            <a:pPr lvl="1"/>
            <a:r>
              <a:rPr lang="en-CA" altLang="en-US" sz="3200" dirty="0" smtClean="0"/>
              <a:t>Physical methods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Washing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Removal and disposal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In situ treatment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endParaRPr lang="en-CA" altLang="en-US" dirty="0" smtClean="0"/>
          </a:p>
          <a:p>
            <a:pPr lvl="1"/>
            <a:r>
              <a:rPr lang="en-CA" altLang="en-US" sz="3200" dirty="0" smtClean="0"/>
              <a:t>Chemical and biological methods</a:t>
            </a:r>
          </a:p>
          <a:p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1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051559" y="130175"/>
            <a:ext cx="10056431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>
                <a:latin typeface="Arial" panose="020B0604020202020204" pitchFamily="34" charset="0"/>
              </a:rPr>
              <a:t>Objective</a:t>
            </a:r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1208976" y="1773238"/>
            <a:ext cx="10056431" cy="29511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dirty="0" smtClean="0"/>
              <a:t>To understand the importance of shoreline assessment and the various clean-up techniques in order to reduce environmental damages.</a:t>
            </a:r>
          </a:p>
          <a:p>
            <a:pPr>
              <a:buFont typeface="Arial" panose="020B0604020202020204" pitchFamily="34" charset="0"/>
              <a:buNone/>
            </a:pPr>
            <a:endParaRPr lang="en-GB" altLang="en-US" dirty="0" smtClean="0"/>
          </a:p>
          <a:p>
            <a:endParaRPr lang="en-US" altLang="en-US" dirty="0" smtClean="0"/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</a:endParaRPr>
          </a:p>
          <a:p>
            <a:endParaRPr lang="fr-FR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4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59537" y="130175"/>
            <a:ext cx="1051363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Natural Recovery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7888" y="1391031"/>
            <a:ext cx="9818687" cy="3816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Estimate persistence and recovery</a:t>
            </a:r>
          </a:p>
          <a:p>
            <a:r>
              <a:rPr lang="en-US" altLang="en-US" dirty="0" smtClean="0"/>
              <a:t>Will treatment accelerate recovery?</a:t>
            </a:r>
          </a:p>
          <a:p>
            <a:r>
              <a:rPr lang="en-US" altLang="en-US" dirty="0" smtClean="0"/>
              <a:t>All treatment has an environmental effect – will the NEB be positive or negative?</a:t>
            </a:r>
          </a:p>
          <a:p>
            <a:r>
              <a:rPr lang="en-US" altLang="en-US" dirty="0" smtClean="0"/>
              <a:t>What are the social/economic factors?</a:t>
            </a:r>
          </a:p>
          <a:p>
            <a:r>
              <a:rPr lang="en-US" altLang="en-US" dirty="0" smtClean="0"/>
              <a:t>What are the safety issues?</a:t>
            </a:r>
          </a:p>
          <a:p>
            <a:pPr>
              <a:buFont typeface="Arial" panose="020B0604020202020204" pitchFamily="34" charset="0"/>
              <a:buNone/>
            </a:pP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333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8988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Physical Methods </a:t>
            </a:r>
            <a:r>
              <a:rPr lang="en-GB" altLang="en-US" sz="4000" b="1" dirty="0" smtClean="0"/>
              <a:t>– </a:t>
            </a:r>
            <a:r>
              <a:rPr lang="en-CA" altLang="en-US" sz="4000" b="1" dirty="0" smtClean="0"/>
              <a:t>Washing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3762" y="1444751"/>
            <a:ext cx="9692640" cy="2578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CA" altLang="en-US" dirty="0" smtClean="0"/>
              <a:t>Objective</a:t>
            </a:r>
          </a:p>
          <a:p>
            <a:pPr algn="just"/>
            <a:r>
              <a:rPr lang="en-CA" altLang="en-US" dirty="0" smtClean="0"/>
              <a:t>This group of methods involves a variety of washing or flushing techniques that are used to remobilize and recover oil.</a:t>
            </a:r>
          </a:p>
          <a:p>
            <a:pPr algn="just"/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114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43000" y="0"/>
            <a:ext cx="9820656" cy="6921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b="1" dirty="0" smtClean="0"/>
              <a:t> </a:t>
            </a:r>
            <a:r>
              <a:rPr lang="en-CA" altLang="en-US" sz="4000" b="1" dirty="0" smtClean="0"/>
              <a:t>Washing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3000" y="1342749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altLang="en-US" sz="3200" dirty="0" smtClean="0"/>
              <a:t>Washing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Flooding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Low pressure washing – cold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Low pressure washing – warm/hot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High pressure washing – cold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High pressure washing – warm/hot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Steam cleaning</a:t>
            </a:r>
          </a:p>
          <a:p>
            <a:pPr lvl="2" indent="-430213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Sandblasting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7293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6596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smtClean="0"/>
              <a:t>Washing</a:t>
            </a:r>
            <a:endParaRPr lang="en-CA" altLang="en-US" sz="4000" b="1" dirty="0" smtClean="0"/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89143"/>
              </p:ext>
            </p:extLst>
          </p:nvPr>
        </p:nvGraphicFramePr>
        <p:xfrm>
          <a:off x="1832610" y="981075"/>
          <a:ext cx="8421688" cy="4929219"/>
        </p:xfrm>
        <a:graphic>
          <a:graphicData uri="http://schemas.openxmlformats.org/drawingml/2006/table">
            <a:tbl>
              <a:tblPr/>
              <a:tblGrid>
                <a:gridCol w="265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52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Technique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Pressure Range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Bars         PSI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Temperature Range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°C               °F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7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Flooding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&lt; 1.5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&lt; 20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Ambient sea water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2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Low-pressure:        cold flushing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&lt; 3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&lt; 50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Ambient sea water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51646C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Low-pressure: warm/hot flushing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&lt; 3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&lt; 50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30-100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90-210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37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High-pressure:   cold flushing 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4-70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&gt; 70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50-1000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&gt; 1000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Ambient sea water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51646C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High-pressure: warm/hot flushing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 – 70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50-1000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30-100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90-210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5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Steam cleaning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4 – 70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50-1000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&gt; 100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&gt; 210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15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Sandblasting</a:t>
                      </a:r>
                    </a:p>
                  </a:txBody>
                  <a:tcPr marL="91444" marR="91444"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~ 4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~ 50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1646C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 marL="91444" marR="91444"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4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Group 101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56569"/>
              </p:ext>
            </p:extLst>
          </p:nvPr>
        </p:nvGraphicFramePr>
        <p:xfrm>
          <a:off x="2019237" y="206312"/>
          <a:ext cx="7612062" cy="5848361"/>
        </p:xfrm>
        <a:graphic>
          <a:graphicData uri="http://schemas.openxmlformats.org/drawingml/2006/table">
            <a:tbl>
              <a:tblPr/>
              <a:tblGrid>
                <a:gridCol w="24336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3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5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9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Technique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Objective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Optimum 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use</a:t>
                      </a: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197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Flooding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Flood a site so that mobile oil is lifted and carried downslope to a collection area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Most shoreline type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Light to medium oils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7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Low-pressure, cold wash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Wash or flush oils toward a collection area using ambient sea, lake or river water at low pressure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Impermeable shorelines and marsh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Light to medium oils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1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Low-pressure, warm/hot wash</a:t>
                      </a: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Wash or flush oils at low pressure, using heated water,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toward a collection area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Impermeable shorelines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Light to medium oils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7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High-pressure, cold wash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Wash or flush oils toward a collection area using ambient sea, lake or river water at high pressure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Impermeable shorelines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 to heavy oils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416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High-pressure, warm/hot wash</a:t>
                      </a:r>
                      <a:endParaRPr kumimoji="0" lang="en-US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Wash or flush oils at high pressure, using heated water,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toward a collection area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Impermeable shorelines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medium to heavy oils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15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Steam cleaning</a:t>
                      </a:r>
                      <a:endParaRPr kumimoji="0" lang="en-US" alt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08" marB="457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Remove stains or dislodge thin layers of viscous oil from hard surface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Impermeable man-made structures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Char char="l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Stains or heavy, weathered oils</a:t>
                      </a:r>
                    </a:p>
                  </a:txBody>
                  <a:tcPr marT="45708" marB="457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9280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Flooding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96" y="908050"/>
            <a:ext cx="6626225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8509508" y="5645150"/>
            <a:ext cx="8112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9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8366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Low Pressure </a:t>
            </a:r>
            <a:r>
              <a:rPr lang="en-CA" altLang="en-US" sz="4000" b="1" dirty="0"/>
              <a:t>W</a:t>
            </a:r>
            <a:r>
              <a:rPr lang="en-CA" altLang="en-US" sz="4000" b="1" dirty="0" smtClean="0"/>
              <a:t>ashing</a:t>
            </a:r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4277" y="1268413"/>
            <a:ext cx="5897562" cy="4032250"/>
          </a:xfrm>
          <a:prstGeom prst="rect">
            <a:avLst/>
          </a:prstGeom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681428" y="5192713"/>
            <a:ext cx="123623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latin typeface="Tahoma" panose="020B0604030504040204" pitchFamily="34" charset="0"/>
              </a:rPr>
              <a:t>Source: Exxon Mobil</a:t>
            </a:r>
            <a:endParaRPr lang="en-CA" altLang="en-US" sz="8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4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8424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dirty="0" smtClean="0"/>
              <a:t>Low Pressure </a:t>
            </a:r>
            <a:r>
              <a:rPr lang="en-CA" altLang="en-US" sz="4000" dirty="0"/>
              <a:t>W</a:t>
            </a:r>
            <a:r>
              <a:rPr lang="en-CA" altLang="en-US" sz="4000" dirty="0" smtClean="0"/>
              <a:t>ashing</a:t>
            </a: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60" y="2284413"/>
            <a:ext cx="4297363" cy="322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515935" y="2284413"/>
            <a:ext cx="8112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OSRL</a:t>
            </a:r>
            <a:endParaRPr lang="en-CA" altLang="en-US" sz="800">
              <a:latin typeface="Tahoma" panose="020B0604030504040204" pitchFamily="34" charset="0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823" y="2276475"/>
            <a:ext cx="4848225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5822823" y="2284413"/>
            <a:ext cx="14176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6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4825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High Pressure </a:t>
            </a:r>
            <a:r>
              <a:rPr lang="en-CA" altLang="en-US" sz="4000" b="1" dirty="0"/>
              <a:t>W</a:t>
            </a:r>
            <a:r>
              <a:rPr lang="en-CA" altLang="en-US" sz="4000" b="1" dirty="0" smtClean="0"/>
              <a:t>ashing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06" y="1711325"/>
            <a:ext cx="4392613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19" y="1711325"/>
            <a:ext cx="4300537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304542" y="4789488"/>
            <a:ext cx="8851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9761916" y="4767263"/>
            <a:ext cx="9525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53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2996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altLang="en-US" sz="4000" smtClean="0"/>
              <a:t>Physical methods </a:t>
            </a:r>
            <a:r>
              <a:rPr lang="en-CA" altLang="en-US" sz="4000" smtClean="0">
                <a:sym typeface="Symbol" panose="05050102010706020507" pitchFamily="18" charset="2"/>
              </a:rPr>
              <a:t></a:t>
            </a:r>
            <a:r>
              <a:rPr lang="en-CA" altLang="en-US" sz="4000" smtClean="0"/>
              <a:t> Removal</a:t>
            </a:r>
            <a:endParaRPr lang="en-CA" altLang="en-US" sz="40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29968" y="908050"/>
            <a:ext cx="902512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CA" altLang="en-US" dirty="0" smtClean="0"/>
              <a:t>Objective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en-CA" altLang="en-US" dirty="0" smtClean="0"/>
          </a:p>
          <a:p>
            <a:pPr algn="just">
              <a:spcBef>
                <a:spcPct val="0"/>
              </a:spcBef>
              <a:buFontTx/>
              <a:buNone/>
            </a:pPr>
            <a:endParaRPr lang="en-CA" altLang="en-US" dirty="0" smtClean="0"/>
          </a:p>
          <a:p>
            <a:pPr algn="just">
              <a:spcBef>
                <a:spcPct val="0"/>
              </a:spcBef>
            </a:pPr>
            <a:r>
              <a:rPr lang="en-CA" altLang="en-US" dirty="0" smtClean="0"/>
              <a:t>This group of physical methods involves </a:t>
            </a:r>
            <a:r>
              <a:rPr lang="en-CA" altLang="en-US" i="1" dirty="0" smtClean="0"/>
              <a:t>removal of the oil or oiled material</a:t>
            </a:r>
            <a:r>
              <a:rPr lang="en-CA" altLang="en-US" dirty="0" smtClean="0"/>
              <a:t> (sediments, debris, vegetation) from the shore zone for disposal.</a:t>
            </a:r>
          </a:p>
          <a:p>
            <a:pPr algn="just"/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19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27632" y="130175"/>
            <a:ext cx="952595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Shoreline Assessment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565720" y="1341438"/>
            <a:ext cx="9525952" cy="44640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altLang="en-US" dirty="0" smtClean="0"/>
              <a:t>In order to make decisions on shoreline treatment and response operations, management requires real-time data on oiling conditions.</a:t>
            </a:r>
          </a:p>
          <a:p>
            <a:pPr algn="just"/>
            <a:endParaRPr lang="en-GB" altLang="en-US" dirty="0" smtClean="0"/>
          </a:p>
          <a:p>
            <a:pPr algn="just">
              <a:buFont typeface="Arial" panose="020B0604020202020204" pitchFamily="34" charset="0"/>
              <a:buNone/>
            </a:pPr>
            <a:r>
              <a:rPr lang="en-GB" altLang="en-US" dirty="0" smtClean="0"/>
              <a:t>This is the purpose of shoreline assessment and of a </a:t>
            </a:r>
            <a:r>
              <a:rPr lang="en-GB" altLang="en-US" u="sng" dirty="0" smtClean="0"/>
              <a:t>SCAT</a:t>
            </a:r>
            <a:r>
              <a:rPr lang="en-GB" altLang="en-US" dirty="0" smtClean="0"/>
              <a:t> Team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en-GB" altLang="en-US" dirty="0" smtClean="0"/>
              <a:t>(Shoreline Clean-up Assessment Technique)</a:t>
            </a:r>
          </a:p>
        </p:txBody>
      </p:sp>
    </p:spTree>
    <p:extLst>
      <p:ext uri="{BB962C8B-B14F-4D97-AF65-F5344CB8AC3E}">
        <p14:creationId xmlns:p14="http://schemas.microsoft.com/office/powerpoint/2010/main" val="3776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Group 62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393141"/>
              </p:ext>
            </p:extLst>
          </p:nvPr>
        </p:nvGraphicFramePr>
        <p:xfrm>
          <a:off x="2050352" y="188913"/>
          <a:ext cx="8458200" cy="5394327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108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Technique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Objective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Optimum 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use</a:t>
                      </a:r>
                      <a:endParaRPr kumimoji="0" lang="en-US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anose="020B060402020202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20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Manual removal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Remove oil or oiled material (including oiled snow/ice) with manual </a:t>
                      </a:r>
                      <a:r>
                        <a:rPr kumimoji="0" lang="en-US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labour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 and hand tool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80000" marR="0" lvl="0" indent="-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  <a:cs typeface="+mn-cs"/>
                        </a:rPr>
                        <a:t>Most shoreline types</a:t>
                      </a:r>
                    </a:p>
                    <a:p>
                      <a:pPr marL="180000" marR="0" lvl="0" indent="-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  <a:cs typeface="+mn-cs"/>
                        </a:rPr>
                        <a:t>Small amounts of surface oil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6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Vacuum systems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Remove oil by suction from areas where it has pooled or collected in sumps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80000" marR="0" lvl="0" indent="-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  <a:cs typeface="+mn-cs"/>
                        </a:rPr>
                        <a:t>Light to medium, non-volatile, pooled or collected oil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6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Mechanical removal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Remove oil and oiled materials using mechanical equipment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80000" marR="0" lvl="0" indent="-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  <a:cs typeface="+mn-cs"/>
                        </a:rPr>
                        <a:t>Most fine to coarse-sediment beaches</a:t>
                      </a:r>
                    </a:p>
                    <a:p>
                      <a:pPr marL="180000" marR="0" lvl="0" indent="-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  <a:cs typeface="+mn-cs"/>
                        </a:rPr>
                        <a:t>Large volumes of medium, heavy or solid oil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452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Vegetation cutting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Remove oiled stems to prevent remobilization of the oil or contact by animals and birds, or to accelerate the recovery of the plant.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80000" marR="0" lvl="0" indent="-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Marshes, vegetated shorelines</a:t>
                      </a:r>
                    </a:p>
                    <a:p>
                      <a:pPr marL="180000" marR="0" lvl="0" indent="-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Where remobilization of oil will affect other resources.</a:t>
                      </a: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42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Passive sorbents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</a:rPr>
                        <a:t>Place sorbents in a fixed location(s) so that they pick up oil by contact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S PGothic" panose="020B0600070205080204" pitchFamily="34" charset="-128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180000" marR="0" lvl="0" indent="-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  <a:cs typeface="+mn-cs"/>
                        </a:rPr>
                        <a:t>Any shoreline type</a:t>
                      </a:r>
                    </a:p>
                    <a:p>
                      <a:pPr marL="180000" marR="0" lvl="0" indent="-1800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S PGothic" panose="020B0600070205080204" pitchFamily="34" charset="-128"/>
                          <a:cs typeface="+mn-cs"/>
                        </a:rPr>
                        <a:t>Light to heavy, non-solid, non-volatile oils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1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4884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Manual Removal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078" y="1989138"/>
            <a:ext cx="4371975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203" y="1989138"/>
            <a:ext cx="42989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5366703" y="4676775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9646603" y="4987925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2938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Vacuum Systems</a:t>
            </a:r>
          </a:p>
        </p:txBody>
      </p:sp>
      <p:pic>
        <p:nvPicPr>
          <p:cNvPr id="6" name="Content Placehold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9972" y="1916113"/>
            <a:ext cx="4486275" cy="336550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59" y="1906588"/>
            <a:ext cx="4498975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9606857" y="5064125"/>
            <a:ext cx="8851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400493" y="5045075"/>
            <a:ext cx="157447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solidFill>
                  <a:schemeClr val="bg1"/>
                </a:solidFill>
                <a:latin typeface="Tahoma" panose="020B0604030504040204" pitchFamily="34" charset="0"/>
              </a:rPr>
              <a:t>Source: Korea Coast Guard</a:t>
            </a:r>
            <a:endParaRPr lang="en-CA" altLang="en-US" sz="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3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7685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Mechanical Removal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060704" y="1425045"/>
            <a:ext cx="9683496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charset="0"/>
              <a:buChar char="•"/>
              <a:defRPr/>
            </a:pPr>
            <a:r>
              <a:rPr lang="en-CA" dirty="0" smtClean="0">
                <a:ea typeface="MS PGothic" charset="0"/>
              </a:rPr>
              <a:t>Important to consider bearing capacity of shoreline and other legal restrictions for heavy machinery</a:t>
            </a:r>
          </a:p>
          <a:p>
            <a:pPr marL="0" indent="0" algn="just">
              <a:buFont typeface="Arial" charset="0"/>
              <a:buNone/>
              <a:defRPr/>
            </a:pPr>
            <a:endParaRPr lang="en-CA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5681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Mechanical Removal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16" y="1422400"/>
            <a:ext cx="4666663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534541" y="1803400"/>
            <a:ext cx="8731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CEDRE</a:t>
            </a:r>
            <a:endParaRPr lang="en-CA" altLang="en-US" sz="800">
              <a:latin typeface="Tahoma" panose="020B0604030504040204" pitchFamily="34" charset="0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141" y="1422400"/>
            <a:ext cx="4668838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5954141" y="1444625"/>
            <a:ext cx="8096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99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93976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Vegetation Cutting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826" y="1619250"/>
            <a:ext cx="451008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76" y="1628775"/>
            <a:ext cx="4497388" cy="337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1617724" y="1628775"/>
            <a:ext cx="9525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latin typeface="Tahoma" panose="020B0604030504040204" pitchFamily="34" charset="0"/>
              </a:rPr>
              <a:t>Source: CEDRE</a:t>
            </a:r>
            <a:endParaRPr lang="en-CA" altLang="en-US" sz="800" b="1">
              <a:latin typeface="Tahoma" panose="020B060403050404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6174774" y="1628775"/>
            <a:ext cx="92525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latin typeface="Tahoma" panose="020B0604030504040204" pitchFamily="34" charset="0"/>
              </a:rPr>
              <a:t>Source: ITOPF</a:t>
            </a:r>
            <a:endParaRPr lang="en-CA" altLang="en-US" sz="8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6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7452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smtClean="0"/>
              <a:t>Sorbents</a:t>
            </a:r>
            <a:endParaRPr lang="en-CA" altLang="en-US" sz="4000" b="1" dirty="0" smtClean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270" y="1700213"/>
            <a:ext cx="4416425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700213"/>
            <a:ext cx="446405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540555" y="5003800"/>
            <a:ext cx="9525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latin typeface="Tahoma" panose="020B0604030504040204" pitchFamily="34" charset="0"/>
              </a:rPr>
              <a:t>Source: CEDRE</a:t>
            </a:r>
            <a:endParaRPr lang="en-CA" altLang="en-US" sz="800" b="1">
              <a:latin typeface="Tahoma" panose="020B060403050404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028880" y="5021263"/>
            <a:ext cx="9525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latin typeface="Tahoma" panose="020B0604030504040204" pitchFamily="34" charset="0"/>
              </a:rPr>
              <a:t>Source: CEDRE</a:t>
            </a:r>
            <a:endParaRPr lang="en-CA" altLang="en-US" sz="8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3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35024" y="130175"/>
            <a:ext cx="9610344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Disposal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453896" y="1255522"/>
            <a:ext cx="961034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altLang="en-US" dirty="0" smtClean="0">
                <a:ea typeface="MS PGothic" pitchFamily="34" charset="-128"/>
              </a:rPr>
              <a:t>Waste management is a critical component to response operations</a:t>
            </a:r>
          </a:p>
          <a:p>
            <a:pPr>
              <a:defRPr/>
            </a:pPr>
            <a:endParaRPr lang="en-CA" altLang="en-US" dirty="0" smtClean="0">
              <a:ea typeface="MS PGothic" pitchFamily="34" charset="-128"/>
            </a:endParaRPr>
          </a:p>
          <a:p>
            <a:pPr>
              <a:defRPr/>
            </a:pPr>
            <a:r>
              <a:rPr lang="en-CA" altLang="en-US" dirty="0" smtClean="0">
                <a:ea typeface="MS PGothic" pitchFamily="34" charset="-128"/>
              </a:rPr>
              <a:t>Segregation and minimization</a:t>
            </a:r>
          </a:p>
          <a:p>
            <a:pPr>
              <a:defRPr/>
            </a:pPr>
            <a:endParaRPr lang="en-CA" altLang="en-US" dirty="0" smtClean="0">
              <a:ea typeface="MS PGothic" pitchFamily="34" charset="-128"/>
            </a:endParaRPr>
          </a:p>
          <a:p>
            <a:pPr>
              <a:defRPr/>
            </a:pPr>
            <a:r>
              <a:rPr lang="en-CA" altLang="en-US" dirty="0" smtClean="0">
                <a:ea typeface="MS PGothic" pitchFamily="34" charset="-128"/>
              </a:rPr>
              <a:t>Can cause a bottle-neck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altLang="en-US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03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34440" y="130175"/>
            <a:ext cx="9144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Disposal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2148840" y="90805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CA" altLang="en-US" smtClean="0">
                <a:ea typeface="MS PGothic" pitchFamily="34" charset="-128"/>
              </a:rPr>
              <a:t>Oily waste and debris removal</a:t>
            </a:r>
          </a:p>
          <a:p>
            <a:pPr>
              <a:defRPr/>
            </a:pPr>
            <a:r>
              <a:rPr lang="en-CA" altLang="en-US" smtClean="0">
                <a:ea typeface="MS PGothic" pitchFamily="34" charset="-128"/>
              </a:rPr>
              <a:t>Minimize sediment removal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CA" altLang="en-US" dirty="0">
              <a:ea typeface="MS PGothic" pitchFamily="34" charset="-128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40" y="2349500"/>
            <a:ext cx="4927600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7916228" y="6038850"/>
            <a:ext cx="8112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OSRL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67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88136" y="130175"/>
            <a:ext cx="10094976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Physical Methods – In Situ </a:t>
            </a:r>
            <a:r>
              <a:rPr lang="en-CA" altLang="en-US" sz="4000" b="1" dirty="0"/>
              <a:t>T</a:t>
            </a:r>
            <a:r>
              <a:rPr lang="en-CA" altLang="en-US" sz="4000" b="1" dirty="0" smtClean="0"/>
              <a:t>reatment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61288" y="1160187"/>
            <a:ext cx="1033272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en-CA" altLang="en-US" dirty="0" smtClean="0"/>
              <a:t>Objective</a:t>
            </a:r>
          </a:p>
          <a:p>
            <a:pPr algn="just"/>
            <a:r>
              <a:rPr lang="en-CA" altLang="en-US" dirty="0" smtClean="0"/>
              <a:t>This group of methods involves physical, on-site treatment techniques to promote or</a:t>
            </a:r>
            <a:r>
              <a:rPr lang="en-CA" altLang="en-US" i="1" dirty="0" smtClean="0"/>
              <a:t> </a:t>
            </a:r>
            <a:r>
              <a:rPr lang="en-CA" altLang="en-US" dirty="0" smtClean="0"/>
              <a:t>increase weathering and natural degradation.</a:t>
            </a:r>
          </a:p>
          <a:p>
            <a:pPr lvl="2" indent="-877888" algn="just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Mechanical tilling/Mixing</a:t>
            </a:r>
            <a:endParaRPr lang="en-CA" altLang="en-US" dirty="0" smtClean="0"/>
          </a:p>
          <a:p>
            <a:pPr lvl="2" indent="-877888" algn="just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Sediment reworking/Surf washing</a:t>
            </a:r>
            <a:endParaRPr lang="en-CA" altLang="en-US" dirty="0" smtClean="0"/>
          </a:p>
          <a:p>
            <a:pPr lvl="2" indent="-877888" algn="just">
              <a:buFont typeface="Wingdings" panose="05000000000000000000" pitchFamily="2" charset="2"/>
              <a:buChar char="ü"/>
            </a:pPr>
            <a:r>
              <a:rPr lang="en-CA" altLang="en-US" sz="2800" dirty="0" smtClean="0"/>
              <a:t>Burning</a:t>
            </a:r>
          </a:p>
          <a:p>
            <a:pPr algn="just"/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26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58380" y="130175"/>
            <a:ext cx="940298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Shoreline Assessment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258380" y="1412875"/>
            <a:ext cx="963212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altLang="en-US" dirty="0" smtClean="0"/>
              <a:t>Pre-spill planning phase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/>
              <a:t>Contingency plans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/>
              <a:t>Pre-SCAT data (such as mapping and segmentation)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/>
              <a:t>Resource maps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2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30175"/>
            <a:ext cx="106984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In Situ – Tilling/Mixing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63402"/>
            <a:ext cx="1102766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dirty="0" smtClean="0"/>
              <a:t>accelerate natural weathering penetrated or buried oil without sediment removal or waste generation</a:t>
            </a:r>
          </a:p>
          <a:p>
            <a:pPr algn="just"/>
            <a:endParaRPr lang="en-US" altLang="en-US" dirty="0" smtClean="0"/>
          </a:p>
          <a:p>
            <a:pPr algn="just"/>
            <a:r>
              <a:rPr lang="en-US" altLang="en-US" dirty="0" smtClean="0"/>
              <a:t>break up a surface oil cover before or after a resistant asphalt pavement forms</a:t>
            </a:r>
          </a:p>
          <a:p>
            <a:pPr algn="just"/>
            <a:endParaRPr lang="en-US" altLang="en-US" dirty="0" smtClean="0"/>
          </a:p>
          <a:p>
            <a:pPr algn="just"/>
            <a:r>
              <a:rPr lang="en-US" altLang="en-US" dirty="0" smtClean="0"/>
              <a:t>expose subsurface oil that might have been missed by the clean-up</a:t>
            </a:r>
          </a:p>
          <a:p>
            <a:pPr algn="just"/>
            <a:endParaRPr lang="en-US" altLang="en-US" dirty="0" smtClean="0"/>
          </a:p>
          <a:p>
            <a:pPr algn="just"/>
            <a:r>
              <a:rPr lang="en-US" altLang="en-US" dirty="0" smtClean="0"/>
              <a:t>release/recover oil by underwater agitation in a stream or during a rising tide without sediment removal</a:t>
            </a:r>
          </a:p>
          <a:p>
            <a:pPr algn="just"/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94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89280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Mechanical Tilling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71" y="1773238"/>
            <a:ext cx="451008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233" y="1773238"/>
            <a:ext cx="45100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9130221" y="5153025"/>
            <a:ext cx="14176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latin typeface="Tahoma" panose="020B060403050404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4578858" y="5153025"/>
            <a:ext cx="14160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Source: Korea Coast Guard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6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44168" y="102321"/>
            <a:ext cx="91440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In Situ – Sediment Surf </a:t>
            </a:r>
            <a:r>
              <a:rPr lang="en-CA" altLang="en-US" sz="4000" b="1" dirty="0"/>
              <a:t>W</a:t>
            </a:r>
            <a:r>
              <a:rPr lang="en-CA" altLang="en-US" sz="4000" b="1" dirty="0" smtClean="0"/>
              <a:t>ashing </a:t>
            </a:r>
          </a:p>
        </p:txBody>
      </p:sp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1257300" y="1160187"/>
            <a:ext cx="9939528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Arial" charset="0"/>
              <a:buChar char="•"/>
              <a:defRPr/>
            </a:pPr>
            <a:r>
              <a:rPr lang="en-US" altLang="en-US" dirty="0" smtClean="0">
                <a:ea typeface="MS PGothic" pitchFamily="34" charset="-128"/>
              </a:rPr>
              <a:t>move oiled sediments from one section of a beach to another in order to accelerate the natural removal of oil</a:t>
            </a:r>
          </a:p>
          <a:p>
            <a:pPr algn="just">
              <a:buFont typeface="Arial" charset="0"/>
              <a:buChar char="•"/>
              <a:defRPr/>
            </a:pPr>
            <a:endParaRPr lang="en-US" altLang="en-US" dirty="0" smtClean="0">
              <a:ea typeface="MS PGothic" pitchFamily="34" charset="-128"/>
            </a:endParaRPr>
          </a:p>
          <a:p>
            <a:pPr algn="just">
              <a:buFont typeface="Arial" charset="0"/>
              <a:buChar char="•"/>
              <a:defRPr/>
            </a:pPr>
            <a:r>
              <a:rPr lang="en-US" altLang="en-US" dirty="0" smtClean="0">
                <a:ea typeface="MS PGothic" pitchFamily="34" charset="-128"/>
              </a:rPr>
              <a:t>oiled sediments are moved to an area where the physical action of waves is greater and is sustained for longer periods</a:t>
            </a:r>
          </a:p>
          <a:p>
            <a:pPr algn="just">
              <a:buFont typeface="Arial" charset="0"/>
              <a:buChar char="•"/>
              <a:defRPr/>
            </a:pPr>
            <a:endParaRPr lang="en-US" altLang="en-US" dirty="0" smtClean="0">
              <a:ea typeface="MS PGothic" pitchFamily="34" charset="-128"/>
            </a:endParaRPr>
          </a:p>
          <a:p>
            <a:pPr marL="342900" lvl="1" indent="-342900" algn="just">
              <a:buFont typeface="Arial" charset="0"/>
              <a:buChar char="•"/>
              <a:defRPr/>
            </a:pPr>
            <a:r>
              <a:rPr lang="en-US" altLang="en-US" sz="3200" dirty="0" smtClean="0">
                <a:ea typeface="MS PGothic" pitchFamily="34" charset="-128"/>
              </a:rPr>
              <a:t>involves no sediment removal</a:t>
            </a:r>
          </a:p>
          <a:p>
            <a:pPr algn="just">
              <a:buFont typeface="Arial" charset="0"/>
              <a:buChar char="•"/>
              <a:defRPr/>
            </a:pPr>
            <a:endParaRPr lang="en-US" altLang="en-US" dirty="0" smtClean="0">
              <a:ea typeface="MS PGothic" pitchFamily="34" charset="-128"/>
            </a:endParaRPr>
          </a:p>
          <a:p>
            <a:pPr lvl="1" algn="just">
              <a:buFont typeface="Arial" charset="0"/>
              <a:buNone/>
              <a:defRPr/>
            </a:pPr>
            <a:endParaRPr lang="en-US" altLang="en-US" sz="3200" dirty="0" smtClean="0">
              <a:ea typeface="MS PGothic" pitchFamily="34" charset="-128"/>
            </a:endParaRPr>
          </a:p>
          <a:p>
            <a:pPr algn="just">
              <a:buFont typeface="Arial" charset="0"/>
              <a:buChar char="•"/>
              <a:defRPr/>
            </a:pPr>
            <a:endParaRPr lang="en-CA" dirty="0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04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24128" y="111887"/>
            <a:ext cx="1024128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Sediment Reworking/Surf </a:t>
            </a:r>
            <a:r>
              <a:rPr lang="en-CA" altLang="en-US" sz="4000" b="1" dirty="0"/>
              <a:t>W</a:t>
            </a:r>
            <a:r>
              <a:rPr lang="en-CA" altLang="en-US" sz="4000" b="1" dirty="0" smtClean="0"/>
              <a:t>ashing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37" y="1178687"/>
            <a:ext cx="6851650" cy="451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56574" y="5453825"/>
            <a:ext cx="87471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1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5104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smtClean="0"/>
              <a:t>Burning</a:t>
            </a:r>
            <a:endParaRPr lang="en-CA" altLang="en-US" sz="4000" b="1" dirty="0" smtClean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992" y="908050"/>
            <a:ext cx="7491412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988209" y="5700713"/>
            <a:ext cx="88517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solidFill>
                  <a:schemeClr val="bg1"/>
                </a:solidFill>
                <a:latin typeface="Tahoma" panose="020B0604030504040204" pitchFamily="34" charset="0"/>
              </a:rPr>
              <a:t>Source: OSRL</a:t>
            </a:r>
            <a:endParaRPr lang="en-CA" altLang="en-US" sz="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5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01168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Chemical/Biological Methods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11680" y="908050"/>
            <a:ext cx="822960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endParaRPr lang="en-US" altLang="en-US" dirty="0" smtClean="0"/>
          </a:p>
          <a:p>
            <a:pPr>
              <a:lnSpc>
                <a:spcPct val="150000"/>
              </a:lnSpc>
            </a:pPr>
            <a:r>
              <a:rPr lang="en-US" altLang="en-US" dirty="0" smtClean="0"/>
              <a:t>Shoreline cleaners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Solidifiers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Bioremediation</a:t>
            </a: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2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73352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Chemical/Biological Methods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8448" y="1264667"/>
            <a:ext cx="8229600" cy="2685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CA" altLang="en-US" dirty="0" smtClean="0"/>
              <a:t>Objective</a:t>
            </a:r>
          </a:p>
          <a:p>
            <a:pPr>
              <a:lnSpc>
                <a:spcPct val="150000"/>
              </a:lnSpc>
            </a:pPr>
            <a:r>
              <a:rPr lang="en-CA" altLang="en-US" dirty="0" smtClean="0"/>
              <a:t>Facilitate removal of the oil from the shore zone</a:t>
            </a:r>
          </a:p>
          <a:p>
            <a:pPr>
              <a:lnSpc>
                <a:spcPct val="150000"/>
              </a:lnSpc>
            </a:pPr>
            <a:r>
              <a:rPr lang="en-CA" altLang="en-US" dirty="0" smtClean="0"/>
              <a:t>Accelerate in situ weathering</a:t>
            </a:r>
          </a:p>
        </p:txBody>
      </p:sp>
    </p:spTree>
    <p:extLst>
      <p:ext uri="{BB962C8B-B14F-4D97-AF65-F5344CB8AC3E}">
        <p14:creationId xmlns:p14="http://schemas.microsoft.com/office/powerpoint/2010/main" val="311478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121408" y="14937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Shoreline Cleaning </a:t>
            </a:r>
            <a:r>
              <a:rPr lang="en-CA" altLang="en-US" sz="4000" b="1" dirty="0"/>
              <a:t>A</a:t>
            </a:r>
            <a:r>
              <a:rPr lang="en-CA" altLang="en-US" sz="4000" b="1" dirty="0" smtClean="0"/>
              <a:t>gents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71016" y="1406757"/>
            <a:ext cx="946404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dirty="0" smtClean="0"/>
              <a:t>Oil is removed from solid surfaces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Contains surfactants, solvents and/or other additives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Requires appropriate PPE</a:t>
            </a:r>
          </a:p>
        </p:txBody>
      </p:sp>
    </p:spTree>
    <p:extLst>
      <p:ext uri="{BB962C8B-B14F-4D97-AF65-F5344CB8AC3E}">
        <p14:creationId xmlns:p14="http://schemas.microsoft.com/office/powerpoint/2010/main" val="99321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0992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Shoreline Cleaning Agents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316" y="1333500"/>
            <a:ext cx="59594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981548" y="5349875"/>
            <a:ext cx="11095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1000" b="1">
                <a:latin typeface="Tahoma" panose="020B0604030504040204" pitchFamily="34" charset="0"/>
              </a:rPr>
              <a:t>Source: ITOPF</a:t>
            </a:r>
            <a:endParaRPr lang="en-CA" altLang="en-US" sz="1000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9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8869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altLang="en-US"/>
              <a:t>Solidifiers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21408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Solidifiers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08760" y="1342749"/>
            <a:ext cx="9884664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dirty="0" smtClean="0"/>
              <a:t>Form a physical bond with the oil</a:t>
            </a:r>
          </a:p>
          <a:p>
            <a:endParaRPr lang="en-CA" altLang="en-US" dirty="0" smtClean="0"/>
          </a:p>
          <a:p>
            <a:r>
              <a:rPr lang="en-CA" altLang="en-US" dirty="0" smtClean="0"/>
              <a:t>Oil becomes solidified to a rubber like substance</a:t>
            </a:r>
          </a:p>
          <a:p>
            <a:endParaRPr lang="en-CA" altLang="en-US" dirty="0" smtClean="0"/>
          </a:p>
          <a:p>
            <a:r>
              <a:rPr lang="en-CA" altLang="en-US" dirty="0" smtClean="0"/>
              <a:t>Comes in various forms (powder, granule, semi-solid forms)</a:t>
            </a:r>
          </a:p>
          <a:p>
            <a:endParaRPr lang="en-CA" altLang="en-US" dirty="0" smtClean="0"/>
          </a:p>
          <a:p>
            <a:r>
              <a:rPr lang="en-CA" altLang="en-US" dirty="0" smtClean="0"/>
              <a:t>Must be contained and recovered</a:t>
            </a:r>
          </a:p>
        </p:txBody>
      </p:sp>
    </p:spTree>
    <p:extLst>
      <p:ext uri="{BB962C8B-B14F-4D97-AF65-F5344CB8AC3E}">
        <p14:creationId xmlns:p14="http://schemas.microsoft.com/office/powerpoint/2010/main" val="221184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34439" y="130175"/>
            <a:ext cx="9463017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Shoreline Assessment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1234439" y="1085719"/>
            <a:ext cx="998874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CA" altLang="en-US" dirty="0" smtClean="0"/>
              <a:t>Response phase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/>
              <a:t>Implement contingency plans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/>
              <a:t>Review pre-SCAT data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/>
              <a:t>SCAT surveys</a:t>
            </a:r>
          </a:p>
          <a:p>
            <a:pPr lvl="1" indent="-420688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CA" altLang="en-US" dirty="0" smtClean="0"/>
              <a:t>Recommend shoreline protection and treatment</a:t>
            </a:r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  <a:p>
            <a:pPr lvl="1">
              <a:lnSpc>
                <a:spcPct val="150000"/>
              </a:lnSpc>
            </a:pP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9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71600" y="130175"/>
            <a:ext cx="953719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dirty="0" smtClean="0"/>
              <a:t>Bioremediation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78992" y="1160187"/>
            <a:ext cx="10424160" cy="52181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en-US" altLang="en-US" dirty="0" smtClean="0"/>
              <a:t>Objective </a:t>
            </a:r>
          </a:p>
          <a:p>
            <a:pPr algn="just"/>
            <a:r>
              <a:rPr lang="en-US" altLang="en-US" dirty="0" smtClean="0"/>
              <a:t>accelerate the rate of degradation, typically by adding nutrients or oxygen to aid and increase natural bacteria – scope for effective use is limited</a:t>
            </a:r>
          </a:p>
          <a:p>
            <a:pPr algn="just"/>
            <a:r>
              <a:rPr lang="en-US" altLang="en-US" dirty="0" smtClean="0"/>
              <a:t>Rate will vary with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US" altLang="en-US" dirty="0" smtClean="0"/>
              <a:t>Oil composition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US" altLang="en-US" dirty="0" smtClean="0"/>
              <a:t>Surface area of oil exposed to bacteria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US" altLang="en-US" dirty="0" smtClean="0"/>
              <a:t>Availability of nutrients</a:t>
            </a:r>
          </a:p>
          <a:p>
            <a:pPr lvl="1" indent="-420688" algn="just">
              <a:buFont typeface="Wingdings" panose="05000000000000000000" pitchFamily="2" charset="2"/>
              <a:buChar char="ü"/>
            </a:pPr>
            <a:r>
              <a:rPr lang="en-US" altLang="en-US" dirty="0" smtClean="0"/>
              <a:t>Air/water temperature</a:t>
            </a:r>
          </a:p>
          <a:p>
            <a:pPr algn="just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715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37360" y="130175"/>
            <a:ext cx="8229600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altLang="en-US" sz="4000" b="1" smtClean="0"/>
              <a:t>Bioremediation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123" y="1341438"/>
            <a:ext cx="6696075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311989" y="5481638"/>
            <a:ext cx="95250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r-CA" altLang="en-US" sz="800" b="1">
                <a:solidFill>
                  <a:schemeClr val="bg1"/>
                </a:solidFill>
                <a:latin typeface="Tahoma" panose="020B0604030504040204" pitchFamily="34" charset="0"/>
              </a:rPr>
              <a:t>Source: CEDRE</a:t>
            </a:r>
            <a:endParaRPr lang="en-CA" altLang="en-US" sz="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9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1499616" y="130175"/>
            <a:ext cx="9536938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en-US" sz="4000" b="1" dirty="0" smtClean="0"/>
              <a:t>Conclusion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143254" y="1466025"/>
            <a:ext cx="9536938" cy="39608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dirty="0" smtClean="0"/>
              <a:t>SCAT teams are the </a:t>
            </a:r>
            <a:r>
              <a:rPr lang="en-US" altLang="fr-FR" dirty="0" smtClean="0"/>
              <a:t>“</a:t>
            </a:r>
            <a:r>
              <a:rPr lang="en-US" altLang="en-US" dirty="0" smtClean="0"/>
              <a:t>eyes</a:t>
            </a:r>
            <a:r>
              <a:rPr lang="en-US" altLang="fr-FR" dirty="0" smtClean="0"/>
              <a:t>”</a:t>
            </a:r>
            <a:r>
              <a:rPr lang="en-US" altLang="en-US" dirty="0" smtClean="0"/>
              <a:t> of Incident Command providing real-time data on oiling conditions</a:t>
            </a:r>
          </a:p>
          <a:p>
            <a:pPr algn="just"/>
            <a:endParaRPr lang="en-US" altLang="en-US" dirty="0" smtClean="0"/>
          </a:p>
          <a:p>
            <a:pPr algn="just"/>
            <a:r>
              <a:rPr lang="en-US" altLang="en-US" dirty="0" smtClean="0"/>
              <a:t>Shoreline treatment recommendations are made considering the net environmental benefit as well as logistical, operational and safety constraints</a:t>
            </a:r>
          </a:p>
        </p:txBody>
      </p:sp>
    </p:spTree>
    <p:extLst>
      <p:ext uri="{BB962C8B-B14F-4D97-AF65-F5344CB8AC3E}">
        <p14:creationId xmlns:p14="http://schemas.microsoft.com/office/powerpoint/2010/main" val="6972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0" y="6378300"/>
            <a:ext cx="12192000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0490" y="2385956"/>
            <a:ext cx="10571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altLang="en-US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GB" sz="4000" b="1" dirty="0">
                <a:ln w="0"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  <a:p>
            <a:pPr lvl="1">
              <a:spcBef>
                <a:spcPct val="0"/>
              </a:spcBef>
            </a:pPr>
            <a:endParaRPr lang="en-GB" altLang="en-US" sz="4000" b="1" dirty="0">
              <a:ln w="0"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2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1060704" y="130175"/>
            <a:ext cx="9948672" cy="5619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altLang="en-US" sz="4000" b="1" dirty="0" smtClean="0"/>
              <a:t>Shoreline Assessment </a:t>
            </a:r>
            <a:r>
              <a:rPr lang="en-GB" altLang="en-US" sz="4000" b="1" dirty="0"/>
              <a:t>P</a:t>
            </a:r>
            <a:r>
              <a:rPr lang="en-GB" altLang="en-US" sz="4000" b="1" dirty="0" smtClean="0"/>
              <a:t>rinciples</a:t>
            </a:r>
          </a:p>
        </p:txBody>
      </p:sp>
      <p:sp>
        <p:nvSpPr>
          <p:cNvPr id="6" name="Rectangle 3"/>
          <p:cNvSpPr txBox="1">
            <a:spLocks noRot="1"/>
          </p:cNvSpPr>
          <p:nvPr/>
        </p:nvSpPr>
        <p:spPr>
          <a:xfrm>
            <a:off x="1529017" y="1160188"/>
            <a:ext cx="8501951" cy="521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chemeClr val="tx1"/>
              </a:buClr>
              <a:buSzPct val="80000"/>
              <a:buFontTx/>
              <a:buChar char="•"/>
            </a:pPr>
            <a:r>
              <a:rPr lang="en-US" altLang="en-US" dirty="0" smtClean="0"/>
              <a:t>Identify oiled and non-oiled areas</a:t>
            </a:r>
          </a:p>
          <a:p>
            <a:pPr algn="just">
              <a:buClr>
                <a:schemeClr val="tx1"/>
              </a:buClr>
              <a:buSzPct val="80000"/>
              <a:buFontTx/>
              <a:buChar char="•"/>
            </a:pPr>
            <a:r>
              <a:rPr lang="en-US" altLang="en-US" dirty="0" smtClean="0"/>
              <a:t>Identify location, amount and character of oil</a:t>
            </a:r>
          </a:p>
          <a:p>
            <a:pPr algn="just">
              <a:buClr>
                <a:schemeClr val="tx1"/>
              </a:buClr>
              <a:buSzPct val="80000"/>
              <a:buFontTx/>
              <a:buChar char="•"/>
            </a:pPr>
            <a:r>
              <a:rPr lang="en-US" altLang="en-US" dirty="0" smtClean="0"/>
              <a:t>Evaluate operational and logistical factors</a:t>
            </a:r>
          </a:p>
          <a:p>
            <a:pPr algn="just">
              <a:buClr>
                <a:schemeClr val="tx1"/>
              </a:buClr>
              <a:buSzPct val="80000"/>
              <a:buFontTx/>
              <a:buChar char="•"/>
            </a:pPr>
            <a:r>
              <a:rPr lang="en-US" altLang="en-US" dirty="0" smtClean="0"/>
              <a:t>Establish shoreline treatment priorities</a:t>
            </a:r>
          </a:p>
          <a:p>
            <a:pPr algn="just">
              <a:buClr>
                <a:schemeClr val="tx1"/>
              </a:buClr>
              <a:buSzPct val="80000"/>
              <a:buFontTx/>
              <a:buChar char="•"/>
            </a:pPr>
            <a:r>
              <a:rPr lang="en-US" altLang="en-US" dirty="0" smtClean="0"/>
              <a:t>Establish treatment standards </a:t>
            </a:r>
          </a:p>
          <a:p>
            <a:pPr algn="just">
              <a:buClr>
                <a:schemeClr val="tx1"/>
              </a:buClr>
              <a:buSzPct val="80000"/>
              <a:buFontTx/>
              <a:buChar char="•"/>
            </a:pPr>
            <a:r>
              <a:rPr lang="en-US" altLang="en-US" dirty="0" smtClean="0"/>
              <a:t>Propose treatment methods</a:t>
            </a:r>
          </a:p>
          <a:p>
            <a:pPr algn="just">
              <a:buClr>
                <a:schemeClr val="tx1"/>
              </a:buClr>
              <a:buSzPct val="80000"/>
              <a:buFontTx/>
              <a:buChar char="•"/>
            </a:pPr>
            <a:r>
              <a:rPr lang="en-US" altLang="en-US" dirty="0" smtClean="0"/>
              <a:t>Consider how proposed operations can prevent any additional damage</a:t>
            </a:r>
          </a:p>
          <a:p>
            <a:pPr algn="just">
              <a:buClr>
                <a:schemeClr val="tx1"/>
              </a:buClr>
              <a:buSzPct val="80000"/>
              <a:buFontTx/>
              <a:buChar char="•"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47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603">
            <a:extLst/>
          </p:cNvPr>
          <p:cNvSpPr txBox="1">
            <a:spLocks noChangeArrowheads="1"/>
          </p:cNvSpPr>
          <p:nvPr/>
        </p:nvSpPr>
        <p:spPr bwMode="gray">
          <a:xfrm>
            <a:off x="1234440" y="130175"/>
            <a:ext cx="9765792" cy="561975"/>
          </a:xfrm>
          <a:prstGeom prst="rect">
            <a:avLst/>
          </a:prstGeom>
        </p:spPr>
        <p:txBody>
          <a:bodyPr lIns="92075" tIns="46038" rIns="92075" bIns="46038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 smtClean="0">
                <a:latin typeface="+mn-lt"/>
                <a:ea typeface="MS PGothic" pitchFamily="34" charset="-128"/>
                <a:cs typeface="ＭＳ Ｐゴシック" charset="0"/>
              </a:rPr>
              <a:t>Aerial Survey</a:t>
            </a:r>
            <a:endParaRPr lang="en-US" altLang="en-US" sz="4000" b="1" dirty="0">
              <a:ea typeface="MS PGothic" pitchFamily="34" charset="-128"/>
            </a:endParaRP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1234440" y="981075"/>
            <a:ext cx="9765792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ea typeface="MS PGothic" panose="020B0600070205080204" pitchFamily="34" charset="-128"/>
                <a:cs typeface="ＭＳ Ｐゴシック" charset="0"/>
              </a:rPr>
              <a:t>Aerial reconnaissance using observations, photos, and video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ea typeface="MS PGothic" panose="020B0600070205080204" pitchFamily="34" charset="-128"/>
                <a:cs typeface="ＭＳ Ｐゴシック" charset="0"/>
              </a:rPr>
              <a:t>Provides an overall picture of the situation in a short amount of time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3200" dirty="0">
              <a:latin typeface="+mn-lt"/>
              <a:ea typeface="MS PGothic" panose="020B0600070205080204" pitchFamily="34" charset="-128"/>
              <a:cs typeface="ＭＳ Ｐゴシック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3200" dirty="0">
              <a:latin typeface="+mn-lt"/>
              <a:ea typeface="MS PGothic" panose="020B0600070205080204" pitchFamily="34" charset="-128"/>
              <a:cs typeface="ＭＳ Ｐゴシック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>
              <a:latin typeface="Arial" pitchFamily="34" charset="0"/>
              <a:ea typeface="MS PGothic" panose="020B0600070205080204" pitchFamily="34" charset="-128"/>
              <a:cs typeface="ＭＳ Ｐゴシック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3200" dirty="0">
              <a:latin typeface="Arial" pitchFamily="34" charset="0"/>
              <a:ea typeface="MS PGothic" panose="020B0600070205080204" pitchFamily="34" charset="-128"/>
              <a:cs typeface="ＭＳ Ｐゴシック" charset="0"/>
            </a:endParaRPr>
          </a:p>
          <a:p>
            <a:pPr marL="342900" indent="-342900" eaLnBrk="1" hangingPunct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fr-FR" sz="3200" dirty="0">
              <a:latin typeface="Arial" pitchFamily="34" charset="0"/>
              <a:ea typeface="MS PGothic" panose="020B0600070205080204" pitchFamily="34" charset="-128"/>
              <a:cs typeface="ＭＳ Ｐゴシック" charset="0"/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72" y="3319463"/>
            <a:ext cx="3552825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925502" y="5768975"/>
            <a:ext cx="100031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solidFill>
                  <a:schemeClr val="bg1"/>
                </a:solidFill>
                <a:latin typeface="Tahoma" panose="020B0604030504040204" pitchFamily="34" charset="0"/>
              </a:rPr>
              <a:t>Source: ITOPF</a:t>
            </a:r>
            <a:endParaRPr lang="en-CA" altLang="en-US" sz="8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603"/>
          <p:cNvSpPr txBox="1">
            <a:spLocks/>
          </p:cNvSpPr>
          <p:nvPr/>
        </p:nvSpPr>
        <p:spPr bwMode="gray">
          <a:xfrm>
            <a:off x="1124712" y="66603"/>
            <a:ext cx="9756648" cy="561975"/>
          </a:xfrm>
          <a:prstGeom prst="rect">
            <a:avLst/>
          </a:prstGeom>
        </p:spPr>
        <p:txBody>
          <a:bodyPr lIns="92075" tIns="46038" rIns="92075" bIns="46038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000" b="1" dirty="0" smtClean="0"/>
              <a:t>Ground Survey</a:t>
            </a:r>
          </a:p>
        </p:txBody>
      </p:sp>
      <p:sp>
        <p:nvSpPr>
          <p:cNvPr id="6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1225296" y="1006055"/>
            <a:ext cx="10076688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latin typeface="+mn-lt"/>
                <a:ea typeface="MS PGothic" panose="020B0600070205080204" pitchFamily="34" charset="-128"/>
                <a:cs typeface="ＭＳ Ｐゴシック" charset="0"/>
              </a:rPr>
              <a:t>Provide more detailed information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latin typeface="+mn-lt"/>
                <a:ea typeface="MS PGothic" panose="020B0600070205080204" pitchFamily="34" charset="-128"/>
                <a:cs typeface="ＭＳ Ｐゴシック" charset="0"/>
              </a:rPr>
              <a:t>May require a number of teams with differing skills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latin typeface="+mn-lt"/>
                <a:ea typeface="MS PGothic" panose="020B0600070205080204" pitchFamily="34" charset="-128"/>
                <a:cs typeface="ＭＳ Ｐゴシック" charset="0"/>
              </a:rPr>
              <a:t>Can be done in addition to continuing aerial surveys</a:t>
            </a:r>
            <a:endParaRPr lang="en-US" sz="3200" dirty="0">
              <a:latin typeface="Arial" pitchFamily="34" charset="0"/>
              <a:ea typeface="MS PGothic" panose="020B0600070205080204" pitchFamily="34" charset="-128"/>
              <a:cs typeface="ＭＳ Ｐゴシック" charset="0"/>
            </a:endParaRPr>
          </a:p>
          <a:p>
            <a:pPr marL="342900" indent="-342900" algn="just" eaLnBrk="1" hangingPunct="1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fr-FR" sz="3200" dirty="0">
              <a:latin typeface="Arial" pitchFamily="34" charset="0"/>
              <a:ea typeface="MS PGothic" panose="020B0600070205080204" pitchFamily="34" charset="-128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0" b="12048"/>
          <a:stretch/>
        </p:blipFill>
        <p:spPr>
          <a:xfrm>
            <a:off x="3416808" y="2608148"/>
            <a:ext cx="4876800" cy="34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 txBox="1">
            <a:spLocks/>
          </p:cNvSpPr>
          <p:nvPr/>
        </p:nvSpPr>
        <p:spPr>
          <a:xfrm>
            <a:off x="142043" y="6378300"/>
            <a:ext cx="11896078" cy="365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1pPr>
            <a:lvl2pPr marL="457200" indent="4572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2pPr>
            <a:lvl3pPr marL="914400" indent="9144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3pPr>
            <a:lvl4pPr marL="1371600" indent="13716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4pPr>
            <a:lvl5pPr marL="1828800" indent="18288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800" b="0" i="0">
                <a:solidFill>
                  <a:schemeClr val="dk1"/>
                </a:solidFill>
                <a:latin typeface="Calibri"/>
              </a:defRPr>
            </a:lvl5pPr>
            <a:lvl6pPr>
              <a:defRPr lang="en-US" sz="1800"/>
            </a:lvl6pPr>
            <a:lvl7pPr>
              <a:defRPr lang="en-US" sz="1800"/>
            </a:lvl7pPr>
            <a:lvl8pPr>
              <a:defRPr lang="en-US" sz="1800"/>
            </a:lvl8pPr>
            <a:lvl9pPr>
              <a:defRPr lang="en-US" sz="1800"/>
            </a:lvl9pPr>
          </a:lstStyle>
          <a:p>
            <a:pPr algn="ctr"/>
            <a:r>
              <a:rPr lang="en-US" altLang="en-US" dirty="0">
                <a:latin typeface="inherit"/>
              </a:rPr>
              <a:t> </a:t>
            </a:r>
            <a:r>
              <a:rPr lang="en-US" altLang="en-US" i="1" dirty="0" smtClean="0">
                <a:solidFill>
                  <a:schemeClr val="tx1"/>
                </a:solidFill>
              </a:rPr>
              <a:t>CGPRT(W) </a:t>
            </a:r>
            <a:r>
              <a:rPr lang="en-US" altLang="en-US" i="1" dirty="0">
                <a:solidFill>
                  <a:schemeClr val="tx1"/>
                </a:solidFill>
              </a:rPr>
              <a:t>: </a:t>
            </a:r>
            <a:r>
              <a:rPr lang="en-US" altLang="en-US" i="1" dirty="0" smtClean="0">
                <a:solidFill>
                  <a:schemeClr val="tx1"/>
                </a:solidFill>
              </a:rPr>
              <a:t>Ensuring Clean Seas and Coasts in Western Region ……</a:t>
            </a:r>
            <a:endParaRPr lang="en-US" altLang="en-US" i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2000" cy="7666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3" y="3078163"/>
            <a:ext cx="3668712" cy="275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03"/>
          <p:cNvSpPr txBox="1">
            <a:spLocks/>
          </p:cNvSpPr>
          <p:nvPr/>
        </p:nvSpPr>
        <p:spPr bwMode="gray">
          <a:xfrm>
            <a:off x="2148840" y="130175"/>
            <a:ext cx="8229600" cy="561975"/>
          </a:xfrm>
          <a:prstGeom prst="rect">
            <a:avLst/>
          </a:prstGeom>
        </p:spPr>
        <p:txBody>
          <a:bodyPr lIns="92075" tIns="46038" rIns="92075" bIns="46038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b="1" dirty="0" smtClean="0"/>
              <a:t>Describe Coastal </a:t>
            </a:r>
            <a:r>
              <a:rPr lang="en-US" altLang="en-US" sz="4000" b="1" dirty="0"/>
              <a:t>C</a:t>
            </a:r>
            <a:r>
              <a:rPr lang="en-US" altLang="en-US" sz="4000" b="1" dirty="0" smtClean="0"/>
              <a:t>onditions</a:t>
            </a:r>
          </a:p>
        </p:txBody>
      </p:sp>
      <p:sp>
        <p:nvSpPr>
          <p:cNvPr id="7" name="Rectangle 3">
            <a:extLst/>
          </p:cNvPr>
          <p:cNvSpPr txBox="1">
            <a:spLocks noChangeArrowheads="1"/>
          </p:cNvSpPr>
          <p:nvPr/>
        </p:nvSpPr>
        <p:spPr bwMode="auto">
          <a:xfrm>
            <a:off x="1758760" y="951851"/>
            <a:ext cx="8683688" cy="410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latin typeface="+mn-lt"/>
                <a:ea typeface="MS PGothic" panose="020B0600070205080204" pitchFamily="34" charset="-128"/>
              </a:rPr>
              <a:t>Overview of characteristics of affected shore including load-bearing capacity</a:t>
            </a:r>
          </a:p>
          <a:p>
            <a:pPr marL="342900" indent="-342900" algn="just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>
                <a:latin typeface="+mn-lt"/>
                <a:ea typeface="MS PGothic" panose="020B0600070205080204" pitchFamily="34" charset="-128"/>
                <a:cs typeface="ＭＳ Ｐゴシック" charset="0"/>
              </a:rPr>
              <a:t>Operational activities take place in the backshore zone and this needs to be characterized.</a:t>
            </a:r>
            <a:endParaRPr lang="en-US" sz="2800" dirty="0">
              <a:latin typeface="Arial" pitchFamily="34" charset="0"/>
              <a:ea typeface="MS PGothic" panose="020B0600070205080204" pitchFamily="34" charset="-128"/>
              <a:cs typeface="ＭＳ Ｐゴシック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531928" y="3079750"/>
            <a:ext cx="8413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 : OSRL</a:t>
            </a:r>
            <a:endParaRPr lang="en-CA" altLang="en-US" sz="800">
              <a:latin typeface="Tahoma" panose="020B0604030504040204" pitchFamily="34" charset="0"/>
            </a:endParaRP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253" y="3078163"/>
            <a:ext cx="4619625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31328" y="3078163"/>
            <a:ext cx="841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r-CA" altLang="en-US" sz="800">
                <a:latin typeface="Tahoma" panose="020B0604030504040204" pitchFamily="34" charset="0"/>
              </a:rPr>
              <a:t>Source : OSRL</a:t>
            </a:r>
            <a:endParaRPr lang="en-CA" altLang="en-US" sz="8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5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ahoma"/>
        <a:ea typeface=""/>
        <a:cs typeface="Tahoma"/>
      </a:majorFont>
      <a:minorFont>
        <a:latin typeface="Tahoma"/>
        <a:ea typeface=""/>
        <a:cs typeface="Taho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2139</Words>
  <Application>Microsoft Office PowerPoint</Application>
  <PresentationFormat>Widescreen</PresentationFormat>
  <Paragraphs>394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ＭＳ Ｐゴシック</vt:lpstr>
      <vt:lpstr>ＭＳ Ｐゴシック</vt:lpstr>
      <vt:lpstr>Arial</vt:lpstr>
      <vt:lpstr>Calibri</vt:lpstr>
      <vt:lpstr>inherit</vt:lpstr>
      <vt:lpstr>Symbol</vt:lpstr>
      <vt:lpstr>Tahoma</vt:lpstr>
      <vt:lpstr>Wingdings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Syed, Mohammad Muktadar</dc:creator>
  <cp:lastModifiedBy>Sajith, Sadanandan </cp:lastModifiedBy>
  <cp:revision>181</cp:revision>
  <dcterms:created xsi:type="dcterms:W3CDTF">2024-09-27T05:40:49Z</dcterms:created>
  <dcterms:modified xsi:type="dcterms:W3CDTF">2025-05-08T06:12:09Z</dcterms:modified>
</cp:coreProperties>
</file>